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8"/>
  </p:notesMasterIdLst>
  <p:handoutMasterIdLst>
    <p:handoutMasterId r:id="rId49"/>
  </p:handoutMasterIdLst>
  <p:sldIdLst>
    <p:sldId id="256" r:id="rId2"/>
    <p:sldId id="463" r:id="rId3"/>
    <p:sldId id="393" r:id="rId4"/>
    <p:sldId id="394" r:id="rId5"/>
    <p:sldId id="465" r:id="rId6"/>
    <p:sldId id="397" r:id="rId7"/>
    <p:sldId id="1766" r:id="rId8"/>
    <p:sldId id="464" r:id="rId9"/>
    <p:sldId id="497" r:id="rId10"/>
    <p:sldId id="398" r:id="rId11"/>
    <p:sldId id="399" r:id="rId12"/>
    <p:sldId id="503" r:id="rId13"/>
    <p:sldId id="400" r:id="rId14"/>
    <p:sldId id="499" r:id="rId15"/>
    <p:sldId id="500" r:id="rId16"/>
    <p:sldId id="501" r:id="rId17"/>
    <p:sldId id="502" r:id="rId18"/>
    <p:sldId id="498" r:id="rId19"/>
    <p:sldId id="504" r:id="rId20"/>
    <p:sldId id="505" r:id="rId21"/>
    <p:sldId id="404" r:id="rId22"/>
    <p:sldId id="470" r:id="rId23"/>
    <p:sldId id="408" r:id="rId24"/>
    <p:sldId id="507" r:id="rId25"/>
    <p:sldId id="508" r:id="rId26"/>
    <p:sldId id="1767" r:id="rId27"/>
    <p:sldId id="471" r:id="rId28"/>
    <p:sldId id="1765" r:id="rId29"/>
    <p:sldId id="412" r:id="rId30"/>
    <p:sldId id="413" r:id="rId31"/>
    <p:sldId id="472" r:id="rId32"/>
    <p:sldId id="473" r:id="rId33"/>
    <p:sldId id="416" r:id="rId34"/>
    <p:sldId id="420" r:id="rId35"/>
    <p:sldId id="421" r:id="rId36"/>
    <p:sldId id="425" r:id="rId37"/>
    <p:sldId id="509" r:id="rId38"/>
    <p:sldId id="415" r:id="rId39"/>
    <p:sldId id="510" r:id="rId40"/>
    <p:sldId id="513" r:id="rId41"/>
    <p:sldId id="512" r:id="rId42"/>
    <p:sldId id="1761" r:id="rId43"/>
    <p:sldId id="1762" r:id="rId44"/>
    <p:sldId id="1763" r:id="rId45"/>
    <p:sldId id="1764" r:id="rId46"/>
    <p:sldId id="475" r:id="rId4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37" autoAdjust="0"/>
    <p:restoredTop sz="95847" autoAdjust="0"/>
  </p:normalViewPr>
  <p:slideViewPr>
    <p:cSldViewPr>
      <p:cViewPr varScale="1">
        <p:scale>
          <a:sx n="94" d="100"/>
          <a:sy n="94" d="100"/>
        </p:scale>
        <p:origin x="643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4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9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70" y="2268143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669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6705602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60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4" y="3406140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6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8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6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6459788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8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10/14/2020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9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7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9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6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6459788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59788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6459788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4.jpeg"/><Relationship Id="rId7" Type="http://schemas.openxmlformats.org/officeDocument/2006/relationships/image" Target="../media/image28.t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://www.fasttext.cc/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://nlp.stanford.edu/projects/glove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3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Semantics, Part II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411480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600" dirty="0"/>
              <a:t> "skip-gram with negative sampling" (SGNS)</a:t>
            </a:r>
          </a:p>
        </p:txBody>
      </p:sp>
    </p:spTree>
    <p:extLst>
      <p:ext uri="{BB962C8B-B14F-4D97-AF65-F5344CB8AC3E}">
        <p14:creationId xmlns:p14="http://schemas.microsoft.com/office/powerpoint/2010/main" val="79484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and a neighboring context word as </a:t>
            </a:r>
            <a:r>
              <a:rPr lang="en-US" sz="3200" b="1" dirty="0"/>
              <a:t>positive examples</a:t>
            </a:r>
            <a:r>
              <a:rPr lang="en-US" sz="3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</a:t>
            </a:r>
            <a:r>
              <a:rPr lang="en-US" sz="3200" b="1" dirty="0"/>
              <a:t>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</a:t>
            </a:r>
            <a:r>
              <a:rPr lang="en-US" sz="3200" b="1" dirty="0"/>
              <a:t>weights</a:t>
            </a:r>
            <a:r>
              <a:rPr lang="en-US" sz="3200" dirty="0"/>
              <a:t> as the </a:t>
            </a:r>
            <a:r>
              <a:rPr lang="en-US" sz="3200" b="1" dirty="0" err="1"/>
              <a:t>embeddings</a:t>
            </a:r>
            <a:endParaRPr lang="en-US" sz="3200" b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c2   </a:t>
            </a:r>
            <a:r>
              <a:rPr lang="en-US" sz="2800" dirty="0">
                <a:solidFill>
                  <a:srgbClr val="C00000"/>
                </a:solidFill>
              </a:rPr>
              <a:t>target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6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Asssume</a:t>
            </a:r>
            <a:r>
              <a:rPr lang="en-US" sz="2800" dirty="0"/>
              <a:t> context words are those in +/- 2 word window</a:t>
            </a:r>
          </a:p>
        </p:txBody>
      </p:sp>
    </p:spTree>
    <p:extLst>
      <p:ext uri="{BB962C8B-B14F-4D97-AF65-F5344CB8AC3E}">
        <p14:creationId xmlns:p14="http://schemas.microsoft.com/office/powerpoint/2010/main" val="129850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45733"/>
            <a:ext cx="8092441" cy="4725661"/>
          </a:xfrm>
        </p:spPr>
        <p:txBody>
          <a:bodyPr>
            <a:normAutofit fontScale="25000" lnSpcReduction="20000"/>
          </a:bodyPr>
          <a:lstStyle/>
          <a:p>
            <a:pPr>
              <a:spcAft>
                <a:spcPts val="1400"/>
              </a:spcAft>
            </a:pPr>
            <a:r>
              <a:rPr lang="en-US" sz="9600" dirty="0"/>
              <a:t>Given a tuple (</a:t>
            </a:r>
            <a:r>
              <a:rPr lang="en-US" sz="9600" dirty="0" err="1"/>
              <a:t>t,c</a:t>
            </a:r>
            <a:r>
              <a:rPr lang="en-US" sz="9600" dirty="0"/>
              <a:t>)  = target, context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jam</a:t>
            </a:r>
            <a:r>
              <a:rPr lang="en-US" sz="9400" dirty="0"/>
              <a:t>)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aardvark</a:t>
            </a:r>
            <a:r>
              <a:rPr lang="en-US" sz="9400" dirty="0"/>
              <a:t>)</a:t>
            </a:r>
          </a:p>
          <a:p>
            <a:r>
              <a:rPr lang="en-US" sz="9600" dirty="0"/>
              <a:t>Return probability that c is a real context word:</a:t>
            </a:r>
          </a:p>
          <a:p>
            <a:endParaRPr lang="en-US" sz="9600" dirty="0"/>
          </a:p>
          <a:p>
            <a:r>
              <a:rPr lang="en-US" sz="9800" dirty="0"/>
              <a:t>P(+|</a:t>
            </a:r>
            <a:r>
              <a:rPr lang="en-US" sz="9800" dirty="0" err="1"/>
              <a:t>t,c</a:t>
            </a:r>
            <a:r>
              <a:rPr lang="en-US" sz="9800" dirty="0"/>
              <a:t>)</a:t>
            </a:r>
          </a:p>
          <a:p>
            <a:r>
              <a:rPr lang="en-US" sz="9800" i="1" dirty="0"/>
              <a:t>P</a:t>
            </a:r>
            <a:r>
              <a:rPr lang="en-US" sz="9800" dirty="0"/>
              <a:t>(−|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 = 1−</a:t>
            </a:r>
            <a:r>
              <a:rPr lang="en-US" sz="9800" i="1" dirty="0"/>
              <a:t>P</a:t>
            </a:r>
            <a:r>
              <a:rPr lang="en-US" sz="9800" dirty="0"/>
              <a:t>(+|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</a:t>
            </a:r>
          </a:p>
          <a:p>
            <a:r>
              <a:rPr lang="en-US" sz="9800" dirty="0"/>
              <a:t>For instance </a:t>
            </a:r>
          </a:p>
          <a:p>
            <a:r>
              <a:rPr lang="en-US" sz="9600" dirty="0"/>
              <a:t>P(+|</a:t>
            </a:r>
            <a:r>
              <a:rPr lang="en-US" sz="9600" i="1" dirty="0">
                <a:solidFill>
                  <a:srgbClr val="C00000"/>
                </a:solidFill>
              </a:rPr>
              <a:t>apricot</a:t>
            </a:r>
            <a:r>
              <a:rPr lang="en-US" sz="9600" i="1" dirty="0"/>
              <a:t>, </a:t>
            </a:r>
            <a:r>
              <a:rPr lang="en-US" sz="9600" i="1" dirty="0">
                <a:solidFill>
                  <a:srgbClr val="0000FF"/>
                </a:solidFill>
              </a:rPr>
              <a:t>jam</a:t>
            </a:r>
            <a:r>
              <a:rPr lang="en-US" sz="9600" dirty="0"/>
              <a:t>) = 0.8 </a:t>
            </a:r>
          </a:p>
          <a:p>
            <a:r>
              <a:rPr lang="en-US" sz="9600" dirty="0"/>
              <a:t>P(-|</a:t>
            </a:r>
            <a:r>
              <a:rPr lang="en-US" sz="9600" i="1" dirty="0">
                <a:solidFill>
                  <a:srgbClr val="C00000"/>
                </a:solidFill>
              </a:rPr>
              <a:t>apricot</a:t>
            </a:r>
            <a:r>
              <a:rPr lang="en-US" sz="9600" i="1" dirty="0"/>
              <a:t>, </a:t>
            </a:r>
            <a:r>
              <a:rPr lang="en-US" sz="9600" i="1" dirty="0">
                <a:solidFill>
                  <a:srgbClr val="0000FF"/>
                </a:solidFill>
              </a:rPr>
              <a:t>jam</a:t>
            </a:r>
            <a:r>
              <a:rPr lang="en-US" sz="9600" dirty="0"/>
              <a:t>) = 0.2</a:t>
            </a:r>
          </a:p>
          <a:p>
            <a:endParaRPr lang="en-US" sz="9600" dirty="0"/>
          </a:p>
          <a:p>
            <a:endParaRPr lang="en-US" sz="98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dot-product!</a:t>
            </a:r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c</a:t>
            </a:r>
            <a:endParaRPr lang="en-US" sz="2800" baseline="-25000" dirty="0"/>
          </a:p>
          <a:p>
            <a:r>
              <a:rPr lang="en-US" sz="3400" i="1" dirty="0"/>
              <a:t>Problem:</a:t>
            </a:r>
          </a:p>
          <a:p>
            <a:pPr lvl="1"/>
            <a:r>
              <a:rPr lang="en-US" sz="3200" i="1" dirty="0"/>
              <a:t>Dot product is not a probability!</a:t>
            </a:r>
          </a:p>
          <a:p>
            <a:pPr lvl="2"/>
            <a:r>
              <a:rPr lang="en-US" sz="2800" i="1" dirty="0"/>
              <a:t>(Neither is cosine)</a:t>
            </a:r>
          </a:p>
          <a:p>
            <a:pPr marL="384048" lvl="2" indent="0">
              <a:buNone/>
            </a:pPr>
            <a:r>
              <a:rPr lang="en-US" sz="2800" i="1" dirty="0"/>
              <a:t>	 </a:t>
            </a:r>
            <a:r>
              <a:rPr lang="en-US" sz="2800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5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31"/>
            <a:ext cx="6553200" cy="2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29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the context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Assume all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1" y="3429002"/>
            <a:ext cx="6838920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  <a:p>
            <a:r>
              <a:rPr lang="en-US" sz="3200" dirty="0"/>
              <a:t>Training data: input/output pairs centering on </a:t>
            </a:r>
            <a:r>
              <a:rPr lang="en-US" sz="3200" i="1" dirty="0">
                <a:solidFill>
                  <a:srgbClr val="009900"/>
                </a:solidFill>
              </a:rPr>
              <a:t>apricot</a:t>
            </a:r>
            <a:r>
              <a:rPr lang="en-US" sz="3200" i="1" dirty="0"/>
              <a:t> </a:t>
            </a:r>
          </a:p>
          <a:p>
            <a:r>
              <a:rPr lang="en-US" sz="3200" dirty="0" err="1"/>
              <a:t>Asssume</a:t>
            </a:r>
            <a:r>
              <a:rPr lang="en-US" sz="3200" dirty="0"/>
              <a:t> a +/- 2 word window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4531371" y="4121063"/>
            <a:ext cx="45364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For each positive example, we'll create </a:t>
            </a:r>
            <a:r>
              <a:rPr lang="en-US" sz="2800" i="1" dirty="0"/>
              <a:t>k</a:t>
            </a:r>
            <a:r>
              <a:rPr lang="en-US" sz="2800" dirty="0"/>
              <a:t> negative examples.</a:t>
            </a:r>
          </a:p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i="1" dirty="0"/>
              <a:t>noise</a:t>
            </a:r>
            <a:r>
              <a:rPr lang="en-US" sz="2800" dirty="0"/>
              <a:t> words</a:t>
            </a:r>
          </a:p>
          <a:p>
            <a:pPr marL="173038" lvl="1" indent="-111125">
              <a:buFont typeface="Arial" panose="020B0604020202020204" pitchFamily="34" charset="0"/>
              <a:buChar char="•"/>
            </a:pPr>
            <a:r>
              <a:rPr lang="en-US" sz="2800" dirty="0"/>
              <a:t>Any random word that isn't</a:t>
            </a:r>
            <a:r>
              <a:rPr lang="en-US" sz="2800" i="1" dirty="0"/>
              <a:t>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016240" cy="1084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and PPMI are </a:t>
            </a:r>
            <a:br>
              <a:rPr lang="en-US" dirty="0"/>
            </a:br>
            <a:r>
              <a:rPr lang="en-US" dirty="0"/>
              <a:t>sparse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tf-idf</a:t>
            </a:r>
            <a:r>
              <a:rPr lang="en-US" sz="4800" dirty="0"/>
              <a:t> and PPMI vectors are</a:t>
            </a:r>
          </a:p>
          <a:p>
            <a:pPr lvl="1"/>
            <a:r>
              <a:rPr lang="en-US" sz="3600" b="1" dirty="0"/>
              <a:t>long</a:t>
            </a:r>
            <a:r>
              <a:rPr lang="en-US" sz="3600" dirty="0"/>
              <a:t> (length |V|= 20,000 to 50,000)</a:t>
            </a:r>
          </a:p>
          <a:p>
            <a:pPr lvl="1"/>
            <a:r>
              <a:rPr lang="en-US" sz="3600" b="1" dirty="0"/>
              <a:t>sparse </a:t>
            </a:r>
            <a:r>
              <a:rPr lang="en-US" sz="3600" dirty="0"/>
              <a:t>(most elements are zero)</a:t>
            </a:r>
          </a:p>
        </p:txBody>
      </p:sp>
    </p:spTree>
    <p:extLst>
      <p:ext uri="{BB962C8B-B14F-4D97-AF65-F5344CB8AC3E}">
        <p14:creationId xmlns:p14="http://schemas.microsoft.com/office/powerpoint/2010/main" val="186925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50" y="3966661"/>
            <a:ext cx="4495800" cy="2342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8279706" y="38204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</p:spTree>
    <p:extLst>
      <p:ext uri="{BB962C8B-B14F-4D97-AF65-F5344CB8AC3E}">
        <p14:creationId xmlns:p14="http://schemas.microsoft.com/office/powerpoint/2010/main" val="193199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Let's represent words as vectors of some length (say 300), randomly initialized. </a:t>
            </a:r>
          </a:p>
          <a:p>
            <a:r>
              <a:rPr lang="en-US" sz="2800" dirty="0"/>
              <a:t>So we start with 300 * V random parameters</a:t>
            </a:r>
          </a:p>
          <a:p>
            <a:r>
              <a:rPr lang="en-US" sz="2800" dirty="0"/>
              <a:t>Over the entire training set, we’d like to adjust those word vectors such that we</a:t>
            </a:r>
          </a:p>
          <a:p>
            <a:pPr lvl="1"/>
            <a:r>
              <a:rPr lang="en-US" sz="2800" dirty="0"/>
              <a:t>Maximize the similarity of the </a:t>
            </a:r>
            <a:r>
              <a:rPr lang="en-US" sz="2800" dirty="0">
                <a:solidFill>
                  <a:srgbClr val="009900"/>
                </a:solidFill>
              </a:rPr>
              <a:t>target word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9900"/>
                </a:solidFill>
              </a:rPr>
              <a:t>context word</a:t>
            </a:r>
            <a:r>
              <a:rPr lang="en-US" sz="2800" dirty="0"/>
              <a:t> pairs (</a:t>
            </a:r>
            <a:r>
              <a:rPr lang="en-US" sz="2800" dirty="0" err="1"/>
              <a:t>t,c</a:t>
            </a:r>
            <a:r>
              <a:rPr lang="en-US" sz="2800" dirty="0"/>
              <a:t>) drawn from the positive data</a:t>
            </a:r>
          </a:p>
          <a:p>
            <a:pPr lvl="1"/>
            <a:r>
              <a:rPr lang="en-US" sz="2800" dirty="0"/>
              <a:t>Minimize the similarity of the (</a:t>
            </a:r>
            <a:r>
              <a:rPr lang="en-US" sz="2800" dirty="0" err="1"/>
              <a:t>t,c</a:t>
            </a:r>
            <a:r>
              <a:rPr lang="en-US" sz="28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7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Iterative process.</a:t>
            </a:r>
          </a:p>
          <a:p>
            <a:r>
              <a:rPr lang="en-US" sz="3200" dirty="0"/>
              <a:t>We’ll start with 0 or random weights</a:t>
            </a:r>
          </a:p>
          <a:p>
            <a:r>
              <a:rPr lang="en-US" sz="3200" dirty="0"/>
              <a:t>Then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</a:t>
            </a:r>
          </a:p>
          <a:p>
            <a:r>
              <a:rPr lang="en-US" sz="3000" dirty="0"/>
              <a:t>over the entire training set: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4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sz="2800" dirty="0"/>
              <a:t>We want to maximize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Maximize the + label for the pairs from the positive training data, and the </a:t>
            </a:r>
            <a:r>
              <a:rPr lang="mr-IN" sz="2800" dirty="0"/>
              <a:t>–</a:t>
            </a:r>
            <a:r>
              <a:rPr lang="en-US" sz="2800" dirty="0"/>
              <a:t> label for the pairs sample from the negative data.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10/14/2020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6026150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5BA-0E29-0C4F-9164-9FEF62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one target word 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4AD-4539-D64E-8A73-2854A512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27" y="2667001"/>
            <a:ext cx="6143135" cy="33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06" y="131451"/>
            <a:ext cx="7543800" cy="857457"/>
          </a:xfrm>
        </p:spPr>
        <p:txBody>
          <a:bodyPr/>
          <a:lstStyle/>
          <a:p>
            <a:r>
              <a:rPr lang="en-US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2" y="1006491"/>
            <a:ext cx="7543801" cy="4023360"/>
          </a:xfrm>
        </p:spPr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F19B976-7AED-4171-965F-18D51E44C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76169"/>
            <a:ext cx="6400800" cy="498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710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2C8AC1B-A13E-48DC-9938-6D0077EBB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DCA1B67-3DCD-434B-B24B-9463EBD8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9467601-32BF-4913-BB16-49E680869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2" y="280742"/>
            <a:ext cx="8733277" cy="611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15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 with V random 300-dimensional vectors as initial </a:t>
            </a:r>
            <a:r>
              <a:rPr lang="en-US" sz="2800" dirty="0" err="1"/>
              <a:t>embeddings</a:t>
            </a:r>
            <a:endParaRPr lang="en-US" sz="2800" dirty="0"/>
          </a:p>
          <a:p>
            <a:r>
              <a:rPr lang="en-US" sz="2800" dirty="0"/>
              <a:t>Use logistic regression, the second most basic classifier used in machine learning after naïve </a:t>
            </a:r>
            <a:r>
              <a:rPr lang="en-US" sz="2800" dirty="0" err="1"/>
              <a:t>bayes</a:t>
            </a:r>
            <a:endParaRPr lang="en-US" sz="2800" dirty="0"/>
          </a:p>
          <a:p>
            <a:pPr lvl="1"/>
            <a:r>
              <a:rPr lang="en-US" sz="2400" dirty="0"/>
              <a:t>Take a corpus and take pairs of words that co-occur as positive examples</a:t>
            </a:r>
          </a:p>
          <a:p>
            <a:pPr lvl="1"/>
            <a:r>
              <a:rPr lang="en-US" sz="2400" dirty="0"/>
              <a:t>Take pairs of words that don't co-occur as negative examples</a:t>
            </a:r>
          </a:p>
          <a:p>
            <a:pPr lvl="1"/>
            <a:r>
              <a:rPr lang="en-US" sz="2400" dirty="0"/>
              <a:t>Train the classifier to distinguish these by slowly adjusting all the </a:t>
            </a:r>
            <a:r>
              <a:rPr lang="en-US" sz="2400" dirty="0" err="1"/>
              <a:t>embeddings</a:t>
            </a:r>
            <a:r>
              <a:rPr lang="en-US" sz="2400" dirty="0"/>
              <a:t> to improve the classifier performance</a:t>
            </a:r>
          </a:p>
          <a:p>
            <a:pPr lvl="1"/>
            <a:r>
              <a:rPr lang="en-US" sz="2400" dirty="0"/>
              <a:t>Throw away the classifier code and keep the </a:t>
            </a:r>
            <a:r>
              <a:rPr lang="en-US" sz="2400" dirty="0" err="1"/>
              <a:t>embeddings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5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Compare to human scores on word similarity-type tasks: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WordSim-353 (Finkelstein et al., 2002)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SimLex-999 (Hill et al., 2015)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Stanford Contextual Word Similarity (SCWS) dataset (Huang et al., 2012) 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TOEFL dataset: </a:t>
            </a:r>
            <a:r>
              <a:rPr lang="en-US" sz="2400" i="1" dirty="0"/>
              <a:t>Levied is closest in meaning to: imposed, believed, requested, correlated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3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1" y="2590800"/>
            <a:ext cx="7543801" cy="327829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 = ±2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Sunnydale</a:t>
            </a:r>
          </a:p>
          <a:p>
            <a:pPr lvl="1"/>
            <a:r>
              <a:rPr lang="en-US" sz="2800" i="1" dirty="0" err="1"/>
              <a:t>Evernight</a:t>
            </a:r>
            <a:endParaRPr lang="en-US" sz="2800" i="1" dirty="0"/>
          </a:p>
          <a:p>
            <a:r>
              <a:rPr lang="en-US" sz="3200" dirty="0"/>
              <a:t>C = ±5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Dumbledore</a:t>
            </a:r>
          </a:p>
          <a:p>
            <a:pPr lvl="1"/>
            <a:r>
              <a:rPr lang="en-US" sz="2800" i="1" dirty="0"/>
              <a:t>Malfoy</a:t>
            </a:r>
          </a:p>
          <a:p>
            <a:pPr lvl="1"/>
            <a:r>
              <a:rPr lang="en-US" sz="2800" i="1" dirty="0" err="1"/>
              <a:t>halfblood</a:t>
            </a:r>
            <a:endParaRPr lang="en-US" sz="2800" i="1" dirty="0"/>
          </a:p>
          <a:p>
            <a:pPr lvl="1"/>
            <a:endParaRPr lang="en-US" sz="2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1878904" y="1478073"/>
            <a:ext cx="471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 depends on window size C</a:t>
            </a:r>
          </a:p>
        </p:txBody>
      </p:sp>
    </p:spTree>
    <p:extLst>
      <p:ext uri="{BB962C8B-B14F-4D97-AF65-F5344CB8AC3E}">
        <p14:creationId xmlns:p14="http://schemas.microsoft.com/office/powerpoint/2010/main" val="140748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Alternative: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362200"/>
            <a:ext cx="7620000" cy="2895600"/>
          </a:xfrm>
        </p:spPr>
        <p:txBody>
          <a:bodyPr>
            <a:normAutofit/>
          </a:bodyPr>
          <a:lstStyle/>
          <a:p>
            <a:r>
              <a:rPr lang="en-US" sz="4000" dirty="0"/>
              <a:t>vectors which are</a:t>
            </a:r>
          </a:p>
          <a:p>
            <a:pPr lvl="1"/>
            <a:r>
              <a:rPr lang="en-US" sz="2800" b="1" dirty="0"/>
              <a:t>short</a:t>
            </a:r>
            <a:r>
              <a:rPr lang="en-US" sz="2800" dirty="0"/>
              <a:t> (length 50-1000)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8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Embeddings capture relational meaning!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  <a:blipFill>
                <a:blip r:embed="rId2"/>
                <a:stretch>
                  <a:fillRect l="-1754" t="-2015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6" y="3176055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1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" y="122453"/>
            <a:ext cx="8691030" cy="6735548"/>
          </a:xfrm>
        </p:spPr>
      </p:pic>
    </p:spTree>
    <p:extLst>
      <p:ext uri="{BB962C8B-B14F-4D97-AF65-F5344CB8AC3E}">
        <p14:creationId xmlns:p14="http://schemas.microsoft.com/office/powerpoint/2010/main" val="660628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" y="152402"/>
            <a:ext cx="8343755" cy="6483099"/>
          </a:xfrm>
        </p:spPr>
      </p:pic>
    </p:spTree>
    <p:extLst>
      <p:ext uri="{BB962C8B-B14F-4D97-AF65-F5344CB8AC3E}">
        <p14:creationId xmlns:p14="http://schemas.microsoft.com/office/powerpoint/2010/main" val="205729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can help study word history!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embeddings</a:t>
            </a:r>
            <a:r>
              <a:rPr lang="en-US" sz="3600" dirty="0"/>
              <a:t> on old books to study changes in word meaning!!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8" y="3162154"/>
            <a:ext cx="1758997" cy="1758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526" y="5073041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Hamilton</a:t>
            </a:r>
          </a:p>
        </p:txBody>
      </p:sp>
    </p:spTree>
    <p:extLst>
      <p:ext uri="{BB962C8B-B14F-4D97-AF65-F5344CB8AC3E}">
        <p14:creationId xmlns:p14="http://schemas.microsoft.com/office/powerpoint/2010/main" val="39304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081" y="349748"/>
            <a:ext cx="7783768" cy="921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4400" dirty="0"/>
              <a:t>Diachronic word embeddings</a:t>
            </a:r>
            <a:r>
              <a:rPr lang="en-US" sz="4400" dirty="0"/>
              <a:t> for studying language change!</a:t>
            </a:r>
            <a:endParaRPr sz="440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756166" y="6465096"/>
            <a:ext cx="89298" cy="1393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200"/>
              <a:t>34</a:t>
            </a:fld>
            <a:endParaRPr sz="2200"/>
          </a:p>
        </p:txBody>
      </p:sp>
      <p:sp>
        <p:nvSpPr>
          <p:cNvPr id="103" name="Shape 103"/>
          <p:cNvSpPr/>
          <p:nvPr/>
        </p:nvSpPr>
        <p:spPr>
          <a:xfrm>
            <a:off x="4504405" y="5363812"/>
            <a:ext cx="7854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374759" y="5093779"/>
            <a:ext cx="179382" cy="28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300684" y="4668161"/>
            <a:ext cx="8577183" cy="151473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pic>
        <p:nvPicPr>
          <p:cNvPr id="106" name="book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60449" y="4813640"/>
            <a:ext cx="973337" cy="73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11857" y="4825987"/>
            <a:ext cx="1221633" cy="81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8011622" y="4813638"/>
            <a:ext cx="655229" cy="7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34784" y="4374809"/>
            <a:ext cx="799000" cy="28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36926" y="4374808"/>
            <a:ext cx="712401" cy="21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8039066" y="4374809"/>
            <a:ext cx="707707" cy="2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7" y="3222650"/>
            <a:ext cx="1210212" cy="974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4" y="3222652"/>
            <a:ext cx="1201578" cy="9741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2816410" y="4222411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sp>
        <p:nvSpPr>
          <p:cNvPr id="115" name="Shape 115"/>
          <p:cNvSpPr/>
          <p:nvPr/>
        </p:nvSpPr>
        <p:spPr>
          <a:xfrm flipV="1">
            <a:off x="7496815" y="4222456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grpSp>
        <p:nvGrpSpPr>
          <p:cNvPr id="122" name="Group 122"/>
          <p:cNvGrpSpPr/>
          <p:nvPr/>
        </p:nvGrpSpPr>
        <p:grpSpPr>
          <a:xfrm>
            <a:off x="2251275" y="2790982"/>
            <a:ext cx="4633786" cy="1535943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6" y="831516"/>
              <a:ext cx="492443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347561" y="1934104"/>
            <a:ext cx="7836830" cy="1232455"/>
            <a:chOff x="-73281" y="-37549"/>
            <a:chExt cx="11145712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4"/>
              <a:ext cx="3820988" cy="1589361"/>
              <a:chOff x="-73280" y="-37549"/>
              <a:chExt cx="3820987" cy="1589359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0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9"/>
                <a:ext cx="3820987" cy="48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220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94662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204792" y="3143520"/>
            <a:ext cx="4822878" cy="1132227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266134" y="2222561"/>
            <a:ext cx="7589908" cy="1361286"/>
            <a:chOff x="-1" y="-37549"/>
            <a:chExt cx="10794534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06912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8" y="-37549"/>
              <a:ext cx="406912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1990 word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4841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38" y="890104"/>
            <a:ext cx="8066207" cy="61280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188860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959370" y="6382544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pic>
        <p:nvPicPr>
          <p:cNvPr id="7" name="wordpaths-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3049747"/>
            <a:ext cx="8839200" cy="2948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7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984"/>
              <a:t>36</a:t>
            </a:fld>
            <a:endParaRPr sz="984"/>
          </a:p>
        </p:txBody>
      </p:sp>
      <p:pic>
        <p:nvPicPr>
          <p:cNvPr id="294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613" y="1595035"/>
            <a:ext cx="6296400" cy="504731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236" y="270157"/>
            <a:ext cx="8321041" cy="734184"/>
          </a:xfrm>
        </p:spPr>
        <p:txBody>
          <a:bodyPr>
            <a:normAutofit/>
          </a:bodyPr>
          <a:lstStyle/>
          <a:p>
            <a:r>
              <a:rPr lang="en-US" dirty="0"/>
              <a:t>The evolution of sentiment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7345" y="1133370"/>
            <a:ext cx="6389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words change faster than positive words</a:t>
            </a:r>
          </a:p>
        </p:txBody>
      </p:sp>
    </p:spTree>
    <p:extLst>
      <p:ext uri="{BB962C8B-B14F-4D97-AF65-F5344CB8AC3E}">
        <p14:creationId xmlns:p14="http://schemas.microsoft.com/office/powerpoint/2010/main" val="223945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D5A4-05BD-2A44-A2BB-10E89FA5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0453-6BC0-D64A-888D-B5495ADF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486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61" y="2590800"/>
            <a:ext cx="8321041" cy="381000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sz="2800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sz="2800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990602"/>
            <a:ext cx="692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Bolukbasi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, Kai-Wei Chang, James Y. Zou, </a:t>
            </a:r>
            <a:r>
              <a:rPr lang="en-US" dirty="0" err="1"/>
              <a:t>Venkatesh</a:t>
            </a:r>
            <a:r>
              <a:rPr lang="en-US" dirty="0"/>
              <a:t> </a:t>
            </a:r>
            <a:r>
              <a:rPr lang="en-US" dirty="0" err="1"/>
              <a:t>Saligrama</a:t>
            </a:r>
            <a:r>
              <a:rPr lang="en-US" dirty="0"/>
              <a:t>, and Adam T. </a:t>
            </a:r>
            <a:r>
              <a:rPr lang="en-US" dirty="0" err="1"/>
              <a:t>Kalai</a:t>
            </a:r>
            <a:r>
              <a:rPr lang="en-US" dirty="0"/>
              <a:t>. "Man is to computer programmer as woman is to homemaker? </a:t>
            </a:r>
            <a:r>
              <a:rPr lang="en-US" dirty="0" err="1"/>
              <a:t>debiasing</a:t>
            </a:r>
            <a:r>
              <a:rPr lang="en-US" dirty="0"/>
              <a:t> word </a:t>
            </a:r>
            <a:r>
              <a:rPr lang="en-US" dirty="0" err="1"/>
              <a:t>embeddings</a:t>
            </a:r>
            <a:r>
              <a:rPr lang="en-US" dirty="0"/>
              <a:t>." In </a:t>
            </a:r>
            <a:r>
              <a:rPr lang="en-US" i="1" dirty="0"/>
              <a:t>Advances in Neural Information Processing Systems</a:t>
            </a:r>
            <a:r>
              <a:rPr lang="en-US" dirty="0"/>
              <a:t>, pp. 4349-4357. 2016.</a:t>
            </a:r>
          </a:p>
        </p:txBody>
      </p:sp>
    </p:spTree>
    <p:extLst>
      <p:ext uri="{BB962C8B-B14F-4D97-AF65-F5344CB8AC3E}">
        <p14:creationId xmlns:p14="http://schemas.microsoft.com/office/powerpoint/2010/main" val="11856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Implicit Association test (Greenwald et al 1998): How associated are </a:t>
            </a:r>
          </a:p>
          <a:p>
            <a:pPr lvl="1"/>
            <a:r>
              <a:rPr lang="en-US" dirty="0"/>
              <a:t>concepts (</a:t>
            </a:r>
            <a:r>
              <a:rPr lang="en-US" i="1" dirty="0"/>
              <a:t>flowers</a:t>
            </a:r>
            <a:r>
              <a:rPr lang="en-US" dirty="0"/>
              <a:t>, </a:t>
            </a:r>
            <a:r>
              <a:rPr lang="en-US" i="1" dirty="0"/>
              <a:t>insects</a:t>
            </a:r>
            <a:r>
              <a:rPr lang="en-US" dirty="0"/>
              <a:t>) &amp;  attributes (</a:t>
            </a:r>
            <a:r>
              <a:rPr lang="en-US" i="1" dirty="0"/>
              <a:t>pleasantness</a:t>
            </a:r>
            <a:r>
              <a:rPr lang="en-US" dirty="0"/>
              <a:t>, </a:t>
            </a:r>
            <a:r>
              <a:rPr lang="en-US" i="1" dirty="0"/>
              <a:t>unpleasantness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Studied by measuring timing latencies for categorization.</a:t>
            </a:r>
          </a:p>
          <a:p>
            <a:r>
              <a:rPr lang="en-US" dirty="0"/>
              <a:t>Psychological findings on US participants:</a:t>
            </a:r>
          </a:p>
          <a:p>
            <a:pPr lvl="1"/>
            <a:r>
              <a:rPr lang="en-US" dirty="0"/>
              <a:t>African-American names are associated with unpleasant words (more than European-American names)</a:t>
            </a:r>
          </a:p>
          <a:p>
            <a:pPr lvl="1"/>
            <a:r>
              <a:rPr lang="en-US" dirty="0"/>
              <a:t>Male names associated more with math, female names with arts</a:t>
            </a:r>
          </a:p>
          <a:p>
            <a:pPr lvl="1"/>
            <a:r>
              <a:rPr lang="en-US" dirty="0"/>
              <a:t>Old people's names with unpleasant words, young people with pleasant words.</a:t>
            </a:r>
          </a:p>
          <a:p>
            <a:r>
              <a:rPr lang="en-US" sz="2800" dirty="0" err="1"/>
              <a:t>Caliskan</a:t>
            </a:r>
            <a:r>
              <a:rPr lang="en-US" sz="2800" dirty="0"/>
              <a:t> et al. replication with embeddings:</a:t>
            </a:r>
          </a:p>
          <a:p>
            <a:pPr lvl="1"/>
            <a:r>
              <a:rPr lang="en-US" sz="2400" dirty="0"/>
              <a:t>African-American names (</a:t>
            </a:r>
            <a:r>
              <a:rPr lang="en-US" sz="2400" i="1" dirty="0"/>
              <a:t>Leroy, Shaniqua</a:t>
            </a:r>
            <a:r>
              <a:rPr lang="en-US" sz="2400" dirty="0"/>
              <a:t>) had a higher </a:t>
            </a:r>
            <a:r>
              <a:rPr lang="en-US" sz="2400" dirty="0" err="1"/>
              <a:t>GloVe</a:t>
            </a:r>
            <a:r>
              <a:rPr lang="en-US" sz="2400" dirty="0"/>
              <a:t> cosine with unpleasant words  (</a:t>
            </a:r>
            <a:r>
              <a:rPr lang="en-US" sz="2400" i="1" dirty="0"/>
              <a:t>abuse, stink, ugly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European American names (</a:t>
            </a:r>
            <a:r>
              <a:rPr lang="en-US" sz="2400" i="1" dirty="0"/>
              <a:t>Brad, Greg, Courtney</a:t>
            </a:r>
            <a:r>
              <a:rPr lang="en-US" sz="2400" dirty="0"/>
              <a:t>) had a higher cosine with pleasant words (</a:t>
            </a:r>
            <a:r>
              <a:rPr lang="en-US" sz="2400" i="1" dirty="0"/>
              <a:t>love, peace, miracle</a:t>
            </a:r>
            <a:r>
              <a:rPr lang="en-US" sz="2400" dirty="0"/>
              <a:t>)</a:t>
            </a:r>
          </a:p>
          <a:p>
            <a:r>
              <a:rPr lang="en-US" sz="2600" dirty="0"/>
              <a:t>Embeddings reflect and replicate all sorts of pernicious biases.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Caliskan</a:t>
            </a:r>
            <a:r>
              <a:rPr lang="en-US" sz="1400" dirty="0"/>
              <a:t>, Aylin, Joanna J. </a:t>
            </a:r>
            <a:r>
              <a:rPr lang="en-US" sz="1400" dirty="0" err="1"/>
              <a:t>Bruson</a:t>
            </a:r>
            <a:r>
              <a:rPr lang="en-US" sz="1400" dirty="0"/>
              <a:t> and Arvind Narayanan. 2017. Semantics derived automatically from language corpora contain human-like biases. Science 356:6334, 183-186.</a:t>
            </a:r>
          </a:p>
        </p:txBody>
      </p:sp>
    </p:spTree>
    <p:extLst>
      <p:ext uri="{BB962C8B-B14F-4D97-AF65-F5344CB8AC3E}">
        <p14:creationId xmlns:p14="http://schemas.microsoft.com/office/powerpoint/2010/main" val="4057519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Sparse versus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839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Why dense vectors?</a:t>
            </a:r>
          </a:p>
          <a:p>
            <a:pPr lvl="1"/>
            <a:r>
              <a:rPr lang="en-US" sz="2800" dirty="0"/>
              <a:t>Short vectors may be easier to use as </a:t>
            </a:r>
            <a:r>
              <a:rPr lang="en-US" sz="2800" b="1" dirty="0"/>
              <a:t>features</a:t>
            </a:r>
            <a:r>
              <a:rPr lang="en-US" sz="2800" dirty="0"/>
              <a:t> in machine learning (less weights to tune)</a:t>
            </a:r>
          </a:p>
          <a:p>
            <a:pPr lvl="1"/>
            <a:r>
              <a:rPr lang="en-US" sz="2800" dirty="0"/>
              <a:t>Dense vectors may </a:t>
            </a:r>
            <a:r>
              <a:rPr lang="en-US" sz="2800" b="1" dirty="0"/>
              <a:t>generalize</a:t>
            </a:r>
            <a:r>
              <a:rPr lang="en-US" sz="2800" dirty="0"/>
              <a:t> better than storing explicit counts</a:t>
            </a:r>
          </a:p>
          <a:p>
            <a:pPr lvl="1"/>
            <a:r>
              <a:rPr lang="en-US" sz="28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distinct dimensions</a:t>
            </a:r>
          </a:p>
          <a:p>
            <a:pPr lvl="3"/>
            <a:r>
              <a:rPr lang="en-US" sz="2400" dirty="0"/>
              <a:t>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 should be similar, but aren't</a:t>
            </a:r>
          </a:p>
          <a:p>
            <a:pPr lvl="1"/>
            <a:r>
              <a:rPr lang="en-US" sz="2800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679-433C-9748-85CA-19F6D9F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E126-25B8-C745-AE37-7C30EFF5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Debiasing algorithms for embeddings</a:t>
            </a:r>
          </a:p>
          <a:p>
            <a:pPr lvl="1"/>
            <a:r>
              <a:rPr lang="en-US" sz="2400" dirty="0" err="1"/>
              <a:t>Bolukbasi</a:t>
            </a:r>
            <a:r>
              <a:rPr lang="en-US" sz="2400" dirty="0"/>
              <a:t>, </a:t>
            </a:r>
            <a:r>
              <a:rPr lang="en-US" sz="2400" dirty="0" err="1"/>
              <a:t>Tolga</a:t>
            </a:r>
            <a:r>
              <a:rPr lang="en-US" sz="2400" dirty="0"/>
              <a:t>, Chang, Kai-Wei, Zou, James Y., </a:t>
            </a:r>
            <a:r>
              <a:rPr lang="en-US" sz="2400" dirty="0" err="1"/>
              <a:t>Saligrama</a:t>
            </a:r>
            <a:r>
              <a:rPr lang="en-US" sz="2400" dirty="0"/>
              <a:t>, Venkatesh, and </a:t>
            </a:r>
            <a:r>
              <a:rPr lang="en-US" sz="2400" dirty="0" err="1"/>
              <a:t>Kalai</a:t>
            </a:r>
            <a:r>
              <a:rPr lang="en-US" sz="2400" dirty="0"/>
              <a:t>, Adam T. (2016). Man is to computer programmer as woman is to homemaker? debiasing word embeddings. In </a:t>
            </a:r>
            <a:r>
              <a:rPr lang="en-US" sz="2400" i="1" dirty="0"/>
              <a:t>Advances in Neural Infor- </a:t>
            </a:r>
            <a:r>
              <a:rPr lang="en-US" sz="2400" i="1" dirty="0" err="1"/>
              <a:t>mation</a:t>
            </a:r>
            <a:r>
              <a:rPr lang="en-US" sz="2400" i="1" dirty="0"/>
              <a:t> Processing Systems</a:t>
            </a:r>
            <a:r>
              <a:rPr lang="en-US" sz="2400" dirty="0"/>
              <a:t>, pp. 4349–4357. </a:t>
            </a:r>
          </a:p>
          <a:p>
            <a:r>
              <a:rPr lang="en-US" sz="2800" dirty="0"/>
              <a:t>Use embeddings as a historical tool to study bias</a:t>
            </a:r>
          </a:p>
        </p:txBody>
      </p:sp>
    </p:spTree>
    <p:extLst>
      <p:ext uri="{BB962C8B-B14F-4D97-AF65-F5344CB8AC3E}">
        <p14:creationId xmlns:p14="http://schemas.microsoft.com/office/powerpoint/2010/main" val="203332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86607"/>
            <a:ext cx="8549639" cy="627795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/>
          </a:bodyPr>
          <a:lstStyle/>
          <a:p>
            <a:r>
              <a:rPr lang="en-US" sz="3200" dirty="0"/>
              <a:t>Use the Hamilton historical embeddings</a:t>
            </a:r>
          </a:p>
          <a:p>
            <a:r>
              <a:rPr lang="en-US" sz="3200" dirty="0"/>
              <a:t>The cosine similarity of embeddings for decade X for occupations (like teacher) to male vs female names</a:t>
            </a:r>
          </a:p>
          <a:p>
            <a:pPr lvl="1"/>
            <a:r>
              <a:rPr lang="en-US" sz="2800" dirty="0"/>
              <a:t>Is correlated with the actual percentage of women teachers in decade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2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29604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7"/>
            <a:ext cx="8183880" cy="93259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biased framings of women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2" y="2514602"/>
            <a:ext cx="7543801" cy="4697941"/>
          </a:xfrm>
        </p:spPr>
        <p:txBody>
          <a:bodyPr/>
          <a:lstStyle/>
          <a:p>
            <a:r>
              <a:rPr lang="en-US" sz="3200" dirty="0" err="1"/>
              <a:t>Embeddings</a:t>
            </a:r>
            <a:r>
              <a:rPr lang="en-US" sz="3200" dirty="0"/>
              <a:t> for competence adjectives are biased toward men</a:t>
            </a:r>
          </a:p>
          <a:p>
            <a:pPr lvl="1"/>
            <a:r>
              <a:rPr lang="en-US" sz="3000" i="1" dirty="0"/>
              <a:t>Smart, wise, brilliant, intelligent, resourceful, thoughtful, logical, etc.</a:t>
            </a:r>
          </a:p>
          <a:p>
            <a:r>
              <a:rPr lang="en-US" sz="3200" dirty="0"/>
              <a:t>This bias is slowly decreasing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424D-76FB-844E-AD46-DC8C6DD6949F}"/>
              </a:ext>
            </a:extLst>
          </p:cNvPr>
          <p:cNvSpPr txBox="1"/>
          <p:nvPr/>
        </p:nvSpPr>
        <p:spPr>
          <a:xfrm>
            <a:off x="1524000" y="1219202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9389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45" y="286606"/>
            <a:ext cx="7992428" cy="1450757"/>
          </a:xfrm>
        </p:spPr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reflect ethnic stereotypes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2417234"/>
            <a:ext cx="7543801" cy="4023360"/>
          </a:xfrm>
        </p:spPr>
        <p:txBody>
          <a:bodyPr>
            <a:normAutofit/>
          </a:bodyPr>
          <a:lstStyle/>
          <a:p>
            <a:pPr marL="298450" indent="-228600">
              <a:buFont typeface="Arial" charset="0"/>
              <a:buChar char="•"/>
            </a:pPr>
            <a:r>
              <a:rPr lang="en-US" sz="3200" dirty="0"/>
              <a:t>Princeton trilogy experiments</a:t>
            </a:r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Attitudes toward ethnic groups (1933, 1951, 1969) scores for adjectives</a:t>
            </a:r>
          </a:p>
          <a:p>
            <a:pPr marL="481330" lvl="2" indent="-228600">
              <a:buFont typeface="Arial" charset="0"/>
              <a:buChar char="•"/>
            </a:pPr>
            <a:r>
              <a:rPr lang="en-US" sz="3000" i="1" dirty="0"/>
              <a:t>industrious, superstitious, nationalistic</a:t>
            </a:r>
            <a:r>
              <a:rPr lang="en-US" sz="3000" dirty="0"/>
              <a:t>, </a:t>
            </a:r>
            <a:r>
              <a:rPr lang="en-US" sz="3000" dirty="0" err="1"/>
              <a:t>etc</a:t>
            </a:r>
            <a:endParaRPr lang="en-US" sz="3000" dirty="0"/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Cosine of Chinese name embeddings with those adjective embeddings correlates with human ratings.</a:t>
            </a:r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06755-AB9F-7F4C-BFEA-7E1A273530B3}"/>
              </a:ext>
            </a:extLst>
          </p:cNvPr>
          <p:cNvSpPr txBox="1"/>
          <p:nvPr/>
        </p:nvSpPr>
        <p:spPr>
          <a:xfrm>
            <a:off x="1524000" y="1740495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98058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linguistic framing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1" y="3198814"/>
            <a:ext cx="6082490" cy="3659187"/>
          </a:xfrm>
        </p:spPr>
      </p:pic>
      <p:sp>
        <p:nvSpPr>
          <p:cNvPr id="3" name="TextBox 2"/>
          <p:cNvSpPr txBox="1"/>
          <p:nvPr/>
        </p:nvSpPr>
        <p:spPr>
          <a:xfrm>
            <a:off x="501493" y="2256963"/>
            <a:ext cx="864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 in association of Chinese names with adjectives framed as "othering" (</a:t>
            </a:r>
            <a:r>
              <a:rPr lang="en-US" sz="2800" i="1" dirty="0"/>
              <a:t>barbaric</a:t>
            </a:r>
            <a:r>
              <a:rPr lang="en-US" sz="2800" dirty="0"/>
              <a:t>, </a:t>
            </a:r>
            <a:r>
              <a:rPr lang="en-US" sz="2800" i="1" dirty="0"/>
              <a:t>monstrous</a:t>
            </a:r>
            <a:r>
              <a:rPr lang="en-US" sz="2800" dirty="0"/>
              <a:t>, </a:t>
            </a:r>
            <a:r>
              <a:rPr lang="en-US" sz="2800" i="1" dirty="0"/>
              <a:t>bizarre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9C93A-61D1-3942-998B-777BEB9C29E2}"/>
              </a:ext>
            </a:extLst>
          </p:cNvPr>
          <p:cNvSpPr txBox="1"/>
          <p:nvPr/>
        </p:nvSpPr>
        <p:spPr>
          <a:xfrm>
            <a:off x="1524000" y="1740495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4744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86606"/>
            <a:ext cx="8601074" cy="1450757"/>
          </a:xfrm>
        </p:spPr>
        <p:txBody>
          <a:bodyPr>
            <a:normAutofit/>
          </a:bodyPr>
          <a:lstStyle/>
          <a:p>
            <a:r>
              <a:rPr lang="en-US" dirty="0"/>
              <a:t>Changes in framing:</a:t>
            </a:r>
            <a:br>
              <a:rPr lang="en-US" dirty="0"/>
            </a:br>
            <a:r>
              <a:rPr lang="en-US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8" y="2286002"/>
            <a:ext cx="8213467" cy="40576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44A3-909B-D642-9B6F-F7F5021BD292}"/>
              </a:ext>
            </a:extLst>
          </p:cNvPr>
          <p:cNvSpPr txBox="1"/>
          <p:nvPr/>
        </p:nvSpPr>
        <p:spPr>
          <a:xfrm>
            <a:off x="1524000" y="1740495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57943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524000"/>
            <a:ext cx="8016241" cy="5257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pPr lvl="1"/>
            <a:r>
              <a:rPr lang="en-US" sz="2400" dirty="0"/>
              <a:t>Have relations with each other</a:t>
            </a:r>
          </a:p>
          <a:p>
            <a:pPr lvl="2"/>
            <a:r>
              <a:rPr lang="en-US" sz="2000" dirty="0"/>
              <a:t>Synonymy, </a:t>
            </a:r>
            <a:r>
              <a:rPr lang="en-US" sz="2000" dirty="0" err="1"/>
              <a:t>Antonymy</a:t>
            </a:r>
            <a:r>
              <a:rPr lang="en-US" sz="2000" dirty="0"/>
              <a:t>, Superordinate</a:t>
            </a:r>
          </a:p>
          <a:p>
            <a:pPr lvl="1"/>
            <a:r>
              <a:rPr lang="en-US" sz="2400" dirty="0"/>
              <a:t>But are hard to define formally (necessary &amp; sufficient conditions)</a:t>
            </a:r>
          </a:p>
          <a:p>
            <a:r>
              <a:rPr lang="en-US" sz="2600" b="1" dirty="0" err="1"/>
              <a:t>Embeddings</a:t>
            </a:r>
            <a:r>
              <a:rPr lang="en-US" sz="2600" dirty="0"/>
              <a:t> = vector models of meaning</a:t>
            </a:r>
          </a:p>
          <a:p>
            <a:pPr lvl="1"/>
            <a:r>
              <a:rPr lang="en-US" sz="2400" dirty="0"/>
              <a:t>More fine-grained than just a string or index</a:t>
            </a:r>
          </a:p>
          <a:p>
            <a:pPr lvl="1"/>
            <a:r>
              <a:rPr lang="en-US" sz="2400" dirty="0"/>
              <a:t>Especially good at modeling similarity/analogy</a:t>
            </a:r>
          </a:p>
          <a:p>
            <a:pPr lvl="2"/>
            <a:r>
              <a:rPr lang="en-US" sz="2000" dirty="0"/>
              <a:t>Just download them and use cosines!!</a:t>
            </a:r>
          </a:p>
          <a:p>
            <a:pPr lvl="1"/>
            <a:r>
              <a:rPr lang="en-US" sz="2400" dirty="0"/>
              <a:t>Can use sparse models (</a:t>
            </a:r>
            <a:r>
              <a:rPr lang="en-US" sz="2400" dirty="0" err="1"/>
              <a:t>tf-idf</a:t>
            </a:r>
            <a:r>
              <a:rPr lang="en-US" sz="2400" dirty="0"/>
              <a:t>) or dense models (word2vec, </a:t>
            </a:r>
            <a:r>
              <a:rPr lang="en-US" sz="2400" dirty="0" err="1"/>
              <a:t>GLoVE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Useful in practice but know they encode cultural stereotypes</a:t>
            </a:r>
          </a:p>
        </p:txBody>
      </p:sp>
    </p:spTree>
    <p:extLst>
      <p:ext uri="{BB962C8B-B14F-4D97-AF65-F5344CB8AC3E}">
        <p14:creationId xmlns:p14="http://schemas.microsoft.com/office/powerpoint/2010/main" val="19257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 fontScale="90000"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3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3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4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1" y="5257802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555403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4" y="5257802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5257801"/>
            <a:ext cx="1362163" cy="1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188738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an embedding">
            <a:extLst>
              <a:ext uri="{FF2B5EF4-FFF2-40B4-BE49-F238E27FC236}">
                <a16:creationId xmlns:a16="http://schemas.microsoft.com/office/drawing/2014/main" id="{EB8B7A39-79DF-4C4E-8DCB-069251CD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685800"/>
            <a:ext cx="60769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9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845734"/>
            <a:ext cx="8016241" cy="501226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4000" dirty="0"/>
              <a:t>Instead of </a:t>
            </a:r>
            <a:r>
              <a:rPr lang="en-US" sz="4000" b="1" dirty="0"/>
              <a:t>counting</a:t>
            </a:r>
            <a:r>
              <a:rPr lang="en-US" sz="4000" dirty="0"/>
              <a:t> how often each word </a:t>
            </a:r>
            <a:r>
              <a:rPr lang="en-US" sz="4000" i="1" dirty="0"/>
              <a:t>w</a:t>
            </a:r>
            <a:r>
              <a:rPr lang="en-US" sz="4000" dirty="0"/>
              <a:t> occurs near "</a:t>
            </a:r>
            <a:r>
              <a:rPr lang="en-US" sz="4000" i="1" dirty="0"/>
              <a:t>apricot"</a:t>
            </a:r>
          </a:p>
          <a:p>
            <a:pPr lvl="1"/>
            <a:r>
              <a:rPr lang="en-US" sz="4000" dirty="0"/>
              <a:t>Train a classifier on a binary </a:t>
            </a:r>
            <a:r>
              <a:rPr lang="en-US" sz="4000" b="1" dirty="0"/>
              <a:t>prediction</a:t>
            </a:r>
            <a:r>
              <a:rPr lang="en-US" sz="4000" dirty="0"/>
              <a:t> task:</a:t>
            </a:r>
          </a:p>
          <a:p>
            <a:pPr lvl="2"/>
            <a:r>
              <a:rPr lang="en-US" sz="3200" dirty="0"/>
              <a:t>Is </a:t>
            </a:r>
            <a:r>
              <a:rPr lang="en-US" sz="3200" i="1" dirty="0"/>
              <a:t>w </a:t>
            </a:r>
            <a:r>
              <a:rPr lang="en-US" sz="3200" dirty="0"/>
              <a:t>likely to show up near "</a:t>
            </a:r>
            <a:r>
              <a:rPr lang="en-US" sz="3200" i="1" dirty="0"/>
              <a:t>apricot"</a:t>
            </a:r>
            <a:r>
              <a:rPr lang="en-US" sz="3200" dirty="0"/>
              <a:t>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We don’t actually care about this task</a:t>
            </a:r>
          </a:p>
          <a:p>
            <a:pPr lvl="2"/>
            <a:r>
              <a:rPr lang="en-US" sz="3200" dirty="0"/>
              <a:t>But we'll take the learned classifier </a:t>
            </a:r>
            <a:r>
              <a:rPr lang="en-US" sz="3200" b="1" dirty="0"/>
              <a:t>weights</a:t>
            </a:r>
            <a:r>
              <a:rPr lang="en-US" sz="3200" dirty="0"/>
              <a:t> </a:t>
            </a:r>
            <a:r>
              <a:rPr lang="en-US" sz="3200" b="1" dirty="0"/>
              <a:t>as the word </a:t>
            </a:r>
            <a:r>
              <a:rPr lang="en-US" sz="3200" b="1" dirty="0" err="1"/>
              <a:t>embeddings</a:t>
            </a:r>
            <a:endParaRPr lang="en-US" sz="32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2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845734"/>
            <a:ext cx="7543801" cy="4402666"/>
          </a:xfrm>
        </p:spPr>
        <p:txBody>
          <a:bodyPr>
            <a:normAutofit lnSpcReduction="10000"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A word </a:t>
            </a:r>
            <a:r>
              <a:rPr lang="en-US" sz="3200" i="1" dirty="0"/>
              <a:t>s </a:t>
            </a:r>
            <a:r>
              <a:rPr lang="en-US" sz="3200" dirty="0"/>
              <a:t>near </a:t>
            </a:r>
            <a:r>
              <a:rPr lang="en-US" sz="32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“Is word </a:t>
            </a:r>
            <a:r>
              <a:rPr lang="en-US" sz="3000" i="1" dirty="0"/>
              <a:t>w </a:t>
            </a:r>
            <a:r>
              <a:rPr lang="en-US" sz="3000" dirty="0"/>
              <a:t>likely to show up near </a:t>
            </a:r>
            <a:r>
              <a:rPr lang="en-US" sz="3000" i="1" dirty="0"/>
              <a:t>apricot</a:t>
            </a:r>
            <a:r>
              <a:rPr lang="en-US" sz="3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The idea comes from </a:t>
            </a:r>
            <a:r>
              <a:rPr lang="en-US" sz="32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Bengio</a:t>
            </a:r>
            <a:r>
              <a:rPr lang="en-US" sz="32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Collobert</a:t>
            </a:r>
            <a:r>
              <a:rPr lang="en-US" sz="32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3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35285</TotalTime>
  <Words>2010</Words>
  <Application>Microsoft Office PowerPoint</Application>
  <PresentationFormat>عرض على الشاشة (4:3)</PresentationFormat>
  <Paragraphs>256</Paragraphs>
  <Slides>46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Helvetica Light</vt:lpstr>
      <vt:lpstr>Times</vt:lpstr>
      <vt:lpstr>Retrospect</vt:lpstr>
      <vt:lpstr>عرض تقديمي في PowerPoint</vt:lpstr>
      <vt:lpstr>Tf-idf and PPMI are  sparse representations</vt:lpstr>
      <vt:lpstr>Alternative: dense vectors</vt:lpstr>
      <vt:lpstr>Sparse versus dense vectors</vt:lpstr>
      <vt:lpstr>Dense embeddings you can download!</vt:lpstr>
      <vt:lpstr>Word2vec</vt:lpstr>
      <vt:lpstr>عرض تقديمي في PowerPoint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  <vt:lpstr>For all the context words:</vt:lpstr>
      <vt:lpstr>Skip-Gram Training Data</vt:lpstr>
      <vt:lpstr>Skip-Gram Training</vt:lpstr>
      <vt:lpstr>Skip-Gram Training</vt:lpstr>
      <vt:lpstr>Setup</vt:lpstr>
      <vt:lpstr>Learning the classifier</vt:lpstr>
      <vt:lpstr>Objective Criteria</vt:lpstr>
      <vt:lpstr>Focusing on one target word t:</vt:lpstr>
      <vt:lpstr>Train using gradient descent</vt:lpstr>
      <vt:lpstr>عرض تقديمي في PowerPoint</vt:lpstr>
      <vt:lpstr>Summary: How to learn word2vec (skip-gram) embeddings</vt:lpstr>
      <vt:lpstr>Evaluating embeddings</vt:lpstr>
      <vt:lpstr>Properties of embeddings</vt:lpstr>
      <vt:lpstr>Analogy: Embeddings capture relational meaning!</vt:lpstr>
      <vt:lpstr>عرض تقديمي في PowerPoint</vt:lpstr>
      <vt:lpstr>عرض تقديمي في PowerPoint</vt:lpstr>
      <vt:lpstr>Embeddings can help study word history!</vt:lpstr>
      <vt:lpstr>Diachronic word embeddings for studying language change!</vt:lpstr>
      <vt:lpstr>Visualizing changes</vt:lpstr>
      <vt:lpstr>The evolution of sentiment words</vt:lpstr>
      <vt:lpstr>Embeddings and bias</vt:lpstr>
      <vt:lpstr>Embeddings reflect cultural bias</vt:lpstr>
      <vt:lpstr>Embeddings reflect cultural bias</vt:lpstr>
      <vt:lpstr>Directions</vt:lpstr>
      <vt:lpstr>Embeddings as a window onto history</vt:lpstr>
      <vt:lpstr>History of biased framings of women</vt:lpstr>
      <vt:lpstr>Embeddings reflect ethnic stereotypes over time</vt:lpstr>
      <vt:lpstr>Change in linguistic framing 1910-1990</vt:lpstr>
      <vt:lpstr>Changes in framing: adjectives associated with Chinese</vt:lpstr>
      <vt:lpstr>Conclusion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Motaz Saad</cp:lastModifiedBy>
  <cp:revision>1690</cp:revision>
  <cp:lastPrinted>2018-08-13T23:14:25Z</cp:lastPrinted>
  <dcterms:created xsi:type="dcterms:W3CDTF">2009-06-12T17:14:38Z</dcterms:created>
  <dcterms:modified xsi:type="dcterms:W3CDTF">2020-10-14T18:49:16Z</dcterms:modified>
</cp:coreProperties>
</file>